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6" r:id="rId2"/>
    <p:sldId id="292" r:id="rId3"/>
    <p:sldId id="257" r:id="rId4"/>
    <p:sldId id="282" r:id="rId5"/>
    <p:sldId id="284" r:id="rId6"/>
    <p:sldId id="290" r:id="rId7"/>
    <p:sldId id="285" r:id="rId8"/>
    <p:sldId id="263" r:id="rId9"/>
    <p:sldId id="264" r:id="rId10"/>
    <p:sldId id="265" r:id="rId11"/>
    <p:sldId id="266" r:id="rId12"/>
    <p:sldId id="268" r:id="rId13"/>
    <p:sldId id="270" r:id="rId14"/>
    <p:sldId id="271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</p:sldIdLst>
  <p:sldSz cx="10287000" cy="6858000" type="35mm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nET9geaCHOpL29J4s0ijNw" hashData="6akub+cT1Ip6yez4tp1wQ1467e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1B"/>
    <a:srgbClr val="355A10"/>
    <a:srgbClr val="FFFF00"/>
    <a:srgbClr val="FF33CC"/>
    <a:srgbClr val="CCECFF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6305" autoAdjust="0"/>
    <p:restoredTop sz="96889" autoAdjust="0"/>
  </p:normalViewPr>
  <p:slideViewPr>
    <p:cSldViewPr>
      <p:cViewPr>
        <p:scale>
          <a:sx n="90" d="100"/>
          <a:sy n="90" d="100"/>
        </p:scale>
        <p:origin x="-2646" y="-7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C58601-4E0B-494A-A0D7-030FC4C5403C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42" name="Group 50"/>
          <p:cNvGrpSpPr>
            <a:grpSpLocks/>
          </p:cNvGrpSpPr>
          <p:nvPr/>
        </p:nvGrpSpPr>
        <p:grpSpPr bwMode="auto">
          <a:xfrm>
            <a:off x="0" y="-14288"/>
            <a:ext cx="10299700" cy="6884988"/>
            <a:chOff x="0" y="-9"/>
            <a:chExt cx="5767" cy="4337"/>
          </a:xfrm>
        </p:grpSpPr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3" name="Freeform 11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0" name="Freeform 28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1" name="Freeform 29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2" name="Freeform 30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3" name="Freeform 31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4" name="Freeform 32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5" name="Freeform 33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6" name="Freeform 34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7" name="Freeform 35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8" name="Freeform 36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37" name="Rectangle 45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38" name="Rectangle 46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8235" name="Picture 43" descr="D:\FRONTPAGE THEMES\BLITZ\BTZBUL1A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</p:spPr>
        </p:pic>
      </p:grpSp>
      <p:sp>
        <p:nvSpPr>
          <p:cNvPr id="8230" name="Rectangle 38"/>
          <p:cNvSpPr>
            <a:spLocks noGrp="1" noChangeArrowheads="1"/>
          </p:cNvSpPr>
          <p:nvPr>
            <p:ph type="ctrTitle"/>
          </p:nvPr>
        </p:nvSpPr>
        <p:spPr>
          <a:xfrm>
            <a:off x="1885950" y="1905000"/>
            <a:ext cx="8143875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85950" y="4572000"/>
            <a:ext cx="72009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dt" sz="half" idx="2"/>
          </p:nvPr>
        </p:nvSpPr>
        <p:spPr>
          <a:xfrm>
            <a:off x="771525" y="6324600"/>
            <a:ext cx="2143125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ftr" sz="quarter" idx="3"/>
          </p:nvPr>
        </p:nvSpPr>
        <p:spPr>
          <a:xfrm>
            <a:off x="3514725" y="6324600"/>
            <a:ext cx="325755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234" name="Rectangle 4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72350" y="6324600"/>
            <a:ext cx="2143125" cy="457200"/>
          </a:xfrm>
        </p:spPr>
        <p:txBody>
          <a:bodyPr/>
          <a:lstStyle>
            <a:lvl1pPr>
              <a:defRPr/>
            </a:lvl1pPr>
          </a:lstStyle>
          <a:p>
            <a:fld id="{633DB896-CA2C-4DC9-A4F2-2AF35B4817B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4B330-970A-41B0-9FD1-7F6024FDA40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29488" y="465138"/>
            <a:ext cx="2185987" cy="56308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71525" y="465138"/>
            <a:ext cx="6405563" cy="56308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05800-1E25-4F41-8C92-6468B880488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03805-61A4-4E4D-8DBB-0AB16BDCC51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161C7-58E3-4F82-A166-63DAF67BAFA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305A8-F69E-4359-896F-205000878C8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4DE7A-B6C0-484C-8264-632D7C1FDC1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7DAB4-63A0-47B7-A678-3AB99BB1A64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D022F-4C52-4999-B6A8-E6BC3DAC534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4E317-95BA-4B18-AE70-4041A3BAE93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1876D-5731-436C-8AD2-9F49750A69F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3" name="Group 49"/>
          <p:cNvGrpSpPr>
            <a:grpSpLocks/>
          </p:cNvGrpSpPr>
          <p:nvPr/>
        </p:nvGrpSpPr>
        <p:grpSpPr bwMode="auto">
          <a:xfrm>
            <a:off x="0" y="0"/>
            <a:ext cx="10287000" cy="7405688"/>
            <a:chOff x="0" y="-9"/>
            <a:chExt cx="5760" cy="4665"/>
          </a:xfrm>
        </p:grpSpPr>
        <p:sp>
          <p:nvSpPr>
            <p:cNvPr id="1032" name="Freeform 8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465138"/>
            <a:ext cx="87439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1688" y="6313488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4888" y="6313488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2513" y="6313488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083F659-6929-4EE2-85A0-F422DF41471B}" type="slidenum">
              <a:rPr lang="it-IT"/>
              <a:pPr/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0" y="260648"/>
            <a:ext cx="10287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8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PROSTATA</a:t>
            </a:r>
          </a:p>
          <a:p>
            <a:pPr algn="ctr">
              <a:spcBef>
                <a:spcPct val="50000"/>
              </a:spcBef>
            </a:pPr>
            <a:r>
              <a:rPr lang="it-IT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Ipertrofia Prostatica Benigna </a:t>
            </a:r>
          </a:p>
          <a:p>
            <a:pPr algn="ctr">
              <a:spcBef>
                <a:spcPct val="50000"/>
              </a:spcBef>
            </a:pPr>
            <a:r>
              <a:rPr lang="it-IT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Tumori della prostata</a:t>
            </a:r>
            <a:endParaRPr lang="it-IT" sz="8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0" y="0"/>
            <a:ext cx="1028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5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ESPLORAZIONE RETTALE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0" y="1273175"/>
            <a:ext cx="10287000" cy="57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TONO SFINTERE ANALE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VOLUME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5B9B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SUPERFICIE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LIMITI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SIMMETRIA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CONSISTENZA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DOLORABILITA’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SCORREVOLEZZA DELLA MUCOSA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838200" y="1828800"/>
            <a:ext cx="1143000" cy="3200400"/>
          </a:xfrm>
          <a:prstGeom prst="curvedRightArrow">
            <a:avLst>
              <a:gd name="adj1" fmla="val 56000"/>
              <a:gd name="adj2" fmla="val 112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8610600" y="1981200"/>
            <a:ext cx="1066800" cy="3124200"/>
          </a:xfrm>
          <a:prstGeom prst="curvedLeftArrow">
            <a:avLst>
              <a:gd name="adj1" fmla="val 58571"/>
              <a:gd name="adj2" fmla="val 11714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0"/>
            <a:ext cx="10287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ECOGRAFIA SOVRAPUBICA               (scansione trasversale e longitudinale)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28600" y="1498600"/>
            <a:ext cx="10058400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Visualizza l’ispessimento detrusoriale (vescica da sforzo), il residuo postminzionale, la presenza di diverticoli, litiasi, neoplasie.</a:t>
            </a:r>
            <a:r>
              <a:rPr lang="en-GB" sz="36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sz="36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Dimostra l’esistenza di uno sviluppo endoluminale della prostata (lobo medio), non apprezzabile alla esplorazione rettale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Misura l’adenoma nelle tre dimensioni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sz="36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Non dati significativi sull’aspetto ecostrutturale della ghiandola</a:t>
            </a:r>
            <a:endParaRPr lang="it-IT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0"/>
            <a:ext cx="10287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DOSAGGIO DEL PSA                                 </a:t>
            </a:r>
            <a:r>
              <a:rPr lang="it-IT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(proteina fluidificante il liquido seminale)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90972" y="1988840"/>
            <a:ext cx="9739436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GB" sz="3200" b="1" dirty="0">
                <a:cs typeface="Times New Roman" charset="0"/>
              </a:rPr>
              <a:t> I </a:t>
            </a:r>
            <a:r>
              <a:rPr lang="en-GB" sz="3200" b="1" dirty="0" err="1">
                <a:cs typeface="Times New Roman" charset="0"/>
              </a:rPr>
              <a:t>valori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normali</a:t>
            </a:r>
            <a:r>
              <a:rPr lang="en-GB" sz="3200" b="1" dirty="0">
                <a:cs typeface="Times New Roman" charset="0"/>
              </a:rPr>
              <a:t> del PSA </a:t>
            </a:r>
            <a:r>
              <a:rPr lang="en-GB" sz="3200" b="1" dirty="0" err="1">
                <a:cs typeface="Times New Roman" charset="0"/>
              </a:rPr>
              <a:t>oscillano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tra</a:t>
            </a:r>
            <a:r>
              <a:rPr lang="en-GB" sz="3200" b="1" dirty="0">
                <a:cs typeface="Times New Roman" charset="0"/>
              </a:rPr>
              <a:t> 0 e 4.00 </a:t>
            </a:r>
            <a:r>
              <a:rPr lang="en-GB" sz="3200" b="1" dirty="0" err="1">
                <a:cs typeface="Times New Roman" charset="0"/>
              </a:rPr>
              <a:t>ng</a:t>
            </a:r>
            <a:r>
              <a:rPr lang="en-GB" sz="3200" b="1" dirty="0">
                <a:cs typeface="Times New Roman" charset="0"/>
              </a:rPr>
              <a:t>/ml, con </a:t>
            </a:r>
            <a:r>
              <a:rPr lang="en-GB" sz="3200" b="1" dirty="0" err="1">
                <a:cs typeface="Times New Roman" charset="0"/>
              </a:rPr>
              <a:t>una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ulteriore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correzione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dei</a:t>
            </a:r>
            <a:r>
              <a:rPr lang="en-GB" sz="3200" b="1" dirty="0">
                <a:cs typeface="Times New Roman" charset="0"/>
              </a:rPr>
              <a:t> range </a:t>
            </a:r>
            <a:r>
              <a:rPr lang="en-GB" sz="3200" b="1" dirty="0" err="1">
                <a:cs typeface="Times New Roman" charset="0"/>
              </a:rPr>
              <a:t>di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normalità</a:t>
            </a:r>
            <a:r>
              <a:rPr lang="en-GB" sz="3200" b="1" dirty="0">
                <a:cs typeface="Times New Roman" charset="0"/>
              </a:rPr>
              <a:t> in </a:t>
            </a:r>
            <a:r>
              <a:rPr lang="en-GB" sz="3200" b="1" dirty="0" err="1">
                <a:cs typeface="Times New Roman" charset="0"/>
              </a:rPr>
              <a:t>relazione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all’età</a:t>
            </a:r>
            <a:endParaRPr lang="en-GB" sz="3200" b="1" dirty="0">
              <a:cs typeface="Times New Roman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Ogni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loro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variazione</a:t>
            </a:r>
            <a:r>
              <a:rPr lang="en-GB" sz="3200" b="1" dirty="0">
                <a:cs typeface="Times New Roman" charset="0"/>
              </a:rPr>
              <a:t> al </a:t>
            </a:r>
            <a:r>
              <a:rPr lang="en-GB" sz="3200" b="1" dirty="0" err="1">
                <a:cs typeface="Times New Roman" charset="0"/>
              </a:rPr>
              <a:t>di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sopra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di</a:t>
            </a:r>
            <a:r>
              <a:rPr lang="en-GB" sz="3200" b="1" dirty="0">
                <a:cs typeface="Times New Roman" charset="0"/>
              </a:rPr>
              <a:t> tale range </a:t>
            </a:r>
            <a:r>
              <a:rPr lang="en-GB" sz="3200" b="1" dirty="0" err="1">
                <a:cs typeface="Times New Roman" charset="0"/>
              </a:rPr>
              <a:t>va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attentamente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valutata</a:t>
            </a:r>
            <a:r>
              <a:rPr lang="en-GB" sz="3200" b="1" dirty="0">
                <a:cs typeface="Times New Roman" charset="0"/>
              </a:rPr>
              <a:t>, </a:t>
            </a:r>
            <a:r>
              <a:rPr lang="en-GB" sz="3200" b="1" dirty="0" err="1">
                <a:cs typeface="Times New Roman" charset="0"/>
              </a:rPr>
              <a:t>riferendosi</a:t>
            </a:r>
            <a:r>
              <a:rPr lang="en-GB" sz="3200" b="1" dirty="0">
                <a:cs typeface="Times New Roman" charset="0"/>
              </a:rPr>
              <a:t> al </a:t>
            </a:r>
            <a:r>
              <a:rPr lang="en-GB" sz="3200" b="1" dirty="0" err="1">
                <a:cs typeface="Times New Roman" charset="0"/>
              </a:rPr>
              <a:t>reperto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palpatorio</a:t>
            </a:r>
            <a:r>
              <a:rPr lang="en-GB" sz="3200" b="1" dirty="0">
                <a:cs typeface="Times New Roman" charset="0"/>
              </a:rPr>
              <a:t> e al </a:t>
            </a:r>
            <a:r>
              <a:rPr lang="en-GB" sz="3200" b="1" dirty="0" err="1">
                <a:cs typeface="Times New Roman" charset="0"/>
              </a:rPr>
              <a:t>dato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ecografico</a:t>
            </a:r>
            <a:r>
              <a:rPr lang="en-GB" sz="3200" b="1" dirty="0">
                <a:cs typeface="Times New Roman" charset="0"/>
              </a:rPr>
              <a:t> (eco </a:t>
            </a:r>
            <a:r>
              <a:rPr lang="en-GB" sz="3200" b="1" dirty="0" err="1">
                <a:cs typeface="Times New Roman" charset="0"/>
              </a:rPr>
              <a:t>prostatica</a:t>
            </a:r>
            <a:r>
              <a:rPr lang="en-GB" sz="3200" b="1" dirty="0">
                <a:cs typeface="Times New Roman" charset="0"/>
              </a:rPr>
              <a:t> </a:t>
            </a:r>
            <a:r>
              <a:rPr lang="en-GB" sz="3200" b="1" dirty="0" err="1">
                <a:cs typeface="Times New Roman" charset="0"/>
              </a:rPr>
              <a:t>transrettale</a:t>
            </a:r>
            <a:r>
              <a:rPr lang="en-GB" sz="3200" b="1" dirty="0" smtClean="0">
                <a:cs typeface="Times New Roman" charset="0"/>
              </a:rPr>
              <a:t>)</a:t>
            </a:r>
            <a:endParaRPr lang="en-GB" sz="3200" b="1" dirty="0">
              <a:cs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09600" y="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TERAPIA MEDICA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90972" y="1484784"/>
            <a:ext cx="9361040" cy="3937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INIBITORI DELLA 5 ALFA-REDUTTASI: </a:t>
            </a:r>
            <a:r>
              <a:rPr lang="it-IT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FINASTERIDE - DUTASTERIDE</a:t>
            </a:r>
            <a:endParaRPr 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it-IT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ALFA LITICI: ALFUZOSINA, TERAZOSINA, </a:t>
            </a:r>
            <a:r>
              <a:rPr lang="it-IT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TAMSULOSINA</a:t>
            </a:r>
            <a:endParaRPr lang="it-IT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it-IT" sz="36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FITOTERAPICI: SERENOA REPENS, ESTRATTI </a:t>
            </a:r>
            <a:r>
              <a:rPr lang="it-IT" sz="3600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</a:t>
            </a:r>
            <a:r>
              <a:rPr lang="it-IT" sz="36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PYGEUM AFRICANUM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895028" y="54868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TERAPIA CHIRURGICA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34988" y="1988840"/>
            <a:ext cx="9145016" cy="2530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OPEN SURGERY: </a:t>
            </a:r>
            <a:r>
              <a:rPr lang="it-IT" sz="3200" b="1" dirty="0" err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adenomectomia</a:t>
            </a:r>
            <a:r>
              <a:rPr lang="it-IT" sz="32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it-IT" sz="3200" b="1" dirty="0" err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transvescicale</a:t>
            </a:r>
            <a:r>
              <a:rPr lang="it-IT" sz="32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it-IT" sz="3200" b="1" dirty="0" err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retropubica</a:t>
            </a:r>
            <a:endParaRPr lang="it-IT" sz="32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TURP : resezione prostatica </a:t>
            </a:r>
            <a:r>
              <a:rPr lang="it-IT" sz="3200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transuretrale</a:t>
            </a:r>
            <a:endParaRPr lang="it-IT" sz="32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TUIP: incisione prostatica </a:t>
            </a:r>
            <a:r>
              <a:rPr lang="it-IT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transuretrale</a:t>
            </a:r>
            <a:endParaRPr lang="it-IT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" y="0"/>
            <a:ext cx="10287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TUMORI</a:t>
            </a:r>
          </a:p>
          <a:p>
            <a:pPr algn="ctr">
              <a:spcBef>
                <a:spcPct val="50000"/>
              </a:spcBef>
            </a:pPr>
            <a:r>
              <a:rPr lang="it-IT" sz="10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DELLA </a:t>
            </a:r>
          </a:p>
          <a:p>
            <a:pPr algn="ctr">
              <a:spcBef>
                <a:spcPct val="50000"/>
              </a:spcBef>
            </a:pPr>
            <a:r>
              <a:rPr lang="it-IT" sz="10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PROSTATA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304800" y="0"/>
            <a:ext cx="937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EPIDEMIOLOGIA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79004" y="1052736"/>
            <a:ext cx="8959924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3200" b="1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2° posto (dopo il carcinoma polmonare) per </a:t>
            </a:r>
            <a:r>
              <a:rPr lang="it-IT" sz="3200" b="1" i="1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incidenza</a:t>
            </a:r>
            <a:r>
              <a:rPr lang="it-IT" sz="3200" b="1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nella maggior parte dei paesi occidentali </a:t>
            </a:r>
          </a:p>
          <a:p>
            <a:pPr algn="just">
              <a:spcBef>
                <a:spcPct val="50000"/>
              </a:spcBef>
            </a:pPr>
            <a:r>
              <a:rPr lang="it-IT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3°- 4° posto come causa di </a:t>
            </a:r>
            <a:r>
              <a:rPr lang="it-IT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mortalità</a:t>
            </a:r>
            <a:r>
              <a:rPr lang="it-IT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maschile per tumore in tutte le età (1° posto dopo i     </a:t>
            </a:r>
            <a:r>
              <a:rPr lang="it-IT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70-75 </a:t>
            </a:r>
            <a:r>
              <a:rPr lang="it-IT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anni)</a:t>
            </a:r>
          </a:p>
          <a:p>
            <a:pPr algn="just">
              <a:spcBef>
                <a:spcPct val="50000"/>
              </a:spcBef>
            </a:pP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L’incidenza annua in Italia è di circa 60 casi per 100.000 abitanti, con una mortalità di quasi 18 casi per </a:t>
            </a:r>
            <a:r>
              <a:rPr lang="it-IT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100.000</a:t>
            </a:r>
            <a:endParaRPr lang="it-IT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0" y="0"/>
            <a:ext cx="1028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FATTORI DI RISCHIO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534988" y="1268760"/>
            <a:ext cx="9319964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RAZZA: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&gt; paesi scandinavi e razza nera negli USA</a:t>
            </a:r>
          </a:p>
          <a:p>
            <a:pPr>
              <a:spcBef>
                <a:spcPct val="50000"/>
              </a:spcBef>
            </a:pP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&lt; paesi estremo oriente (Giappone – Cina)</a:t>
            </a:r>
          </a:p>
          <a:p>
            <a:pPr>
              <a:spcBef>
                <a:spcPct val="50000"/>
              </a:spcBef>
            </a:pPr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ETA’: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di sopra di 50 </a:t>
            </a:r>
            <a:r>
              <a:rPr lang="it-IT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con incidenza crescente</a:t>
            </a:r>
          </a:p>
          <a:p>
            <a:pPr>
              <a:spcBef>
                <a:spcPct val="50000"/>
              </a:spcBef>
            </a:pPr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FAMILIARITA’</a:t>
            </a:r>
            <a:r>
              <a:rPr lang="it-IT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incidenza tripla</a:t>
            </a:r>
          </a:p>
          <a:p>
            <a:pPr>
              <a:spcBef>
                <a:spcPct val="50000"/>
              </a:spcBef>
            </a:pPr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DIETA: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dieta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ricca di grassi con  riduzione assorbimento di vit. A, C, e D</a:t>
            </a:r>
          </a:p>
          <a:p>
            <a:pPr>
              <a:spcBef>
                <a:spcPct val="50000"/>
              </a:spcBef>
            </a:pPr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OCCUPAZIONE:</a:t>
            </a: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industria gomma, tessile, chimica</a:t>
            </a:r>
          </a:p>
          <a:p>
            <a:pPr>
              <a:spcBef>
                <a:spcPct val="50000"/>
              </a:spcBef>
            </a:pPr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ATTIVITA’ SEX/INFEZIONI SEX TRASMESSE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8001000" cy="365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0" y="228600"/>
            <a:ext cx="1028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CENNI DI ANATOMIA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295400" y="1524000"/>
            <a:ext cx="8001000" cy="3657600"/>
          </a:xfrm>
          <a:prstGeom prst="rect">
            <a:avLst/>
          </a:prstGeom>
          <a:noFill/>
          <a:ln w="57150">
            <a:solidFill>
              <a:srgbClr val="28EF1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C:\Documenti\kp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81000"/>
            <a:ext cx="5462588" cy="5867400"/>
          </a:xfrm>
          <a:prstGeom prst="rect">
            <a:avLst/>
          </a:prstGeom>
          <a:noFill/>
        </p:spPr>
      </p:pic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0" y="54864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URETRA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7620000" y="4724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RETTO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7924800" y="685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VESCICA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0" y="1905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PROSTATA</a:t>
            </a:r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>
            <a:off x="1143000" y="2438400"/>
            <a:ext cx="3581400" cy="457200"/>
          </a:xfrm>
          <a:prstGeom prst="line">
            <a:avLst/>
          </a:prstGeom>
          <a:noFill/>
          <a:ln w="38100">
            <a:solidFill>
              <a:srgbClr val="28EF13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V="1">
            <a:off x="1676400" y="3657600"/>
            <a:ext cx="1752600" cy="2057400"/>
          </a:xfrm>
          <a:prstGeom prst="line">
            <a:avLst/>
          </a:prstGeom>
          <a:noFill/>
          <a:ln w="38100">
            <a:solidFill>
              <a:srgbClr val="28EF13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 flipH="1" flipV="1">
            <a:off x="6248400" y="3352800"/>
            <a:ext cx="2438400" cy="1371600"/>
          </a:xfrm>
          <a:prstGeom prst="line">
            <a:avLst/>
          </a:prstGeom>
          <a:noFill/>
          <a:ln w="38100">
            <a:solidFill>
              <a:srgbClr val="28EF13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 flipH="1">
            <a:off x="4800600" y="1066800"/>
            <a:ext cx="3429000" cy="609600"/>
          </a:xfrm>
          <a:prstGeom prst="line">
            <a:avLst/>
          </a:prstGeom>
          <a:noFill/>
          <a:ln w="38100">
            <a:solidFill>
              <a:srgbClr val="28EF13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4876800" y="5562600"/>
            <a:ext cx="2438400" cy="3810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C:\Documenti\uret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6553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09600" y="0"/>
            <a:ext cx="8991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Anatomia Patologica               </a:t>
            </a:r>
            <a:r>
              <a:rPr lang="it-IT" sz="48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Varianti istologiche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0" y="2590800"/>
            <a:ext cx="10287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Adenocarcinoma    					      </a:t>
            </a:r>
            <a:r>
              <a:rPr lang="it-IT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95%</a:t>
            </a:r>
          </a:p>
          <a:p>
            <a:pPr>
              <a:spcBef>
                <a:spcPct val="50000"/>
              </a:spcBef>
            </a:pPr>
            <a:endParaRPr lang="it-IT" sz="40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Transizionale, Squamoso o Sarcoma		</a:t>
            </a:r>
            <a:r>
              <a:rPr lang="it-IT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5%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7832725" y="395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0" y="1752600"/>
            <a:ext cx="10287000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u="sng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Diversi sistemi per stabilire il grado di anaplasia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Il più utilizzato è quello di </a:t>
            </a:r>
            <a:r>
              <a:rPr lang="it-IT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Gleason</a:t>
            </a: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che associa criteri architetturali alle alterazioni fenotipiche cellulari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Scala di punteggio da 1 a 5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La somma dei punteggi di Gleason delle due popolazioni cellulari più rappresentate è detto </a:t>
            </a:r>
            <a:r>
              <a:rPr lang="it-IT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Gleason Score</a:t>
            </a: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e va da 2 a 10 punti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241425" y="-84138"/>
            <a:ext cx="184150" cy="39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609600" y="0"/>
            <a:ext cx="89916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Anatomia Patologica          </a:t>
            </a:r>
            <a:r>
              <a:rPr lang="it-IT" sz="4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Grading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7636" y="404664"/>
            <a:ext cx="35814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390972" y="4202113"/>
            <a:ext cx="9680004" cy="237500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/>
              <a:t>Il </a:t>
            </a:r>
            <a:r>
              <a:rPr lang="en-US" sz="2800" b="1" dirty="0" err="1"/>
              <a:t>tumore</a:t>
            </a:r>
            <a:r>
              <a:rPr lang="en-US" sz="2800" b="1" dirty="0"/>
              <a:t> </a:t>
            </a:r>
            <a:r>
              <a:rPr lang="en-US" sz="2800" b="1" dirty="0" err="1"/>
              <a:t>può</a:t>
            </a:r>
            <a:r>
              <a:rPr lang="en-US" sz="2800" b="1" dirty="0"/>
              <a:t> </a:t>
            </a:r>
            <a:r>
              <a:rPr lang="en-US" sz="2800" b="1" dirty="0" err="1"/>
              <a:t>metastatizzare</a:t>
            </a:r>
            <a:r>
              <a:rPr lang="en-US" sz="2800" b="1" dirty="0"/>
              <a:t> per via </a:t>
            </a:r>
            <a:r>
              <a:rPr lang="en-US" sz="2800" b="1" dirty="0" err="1"/>
              <a:t>vascolare</a:t>
            </a:r>
            <a:r>
              <a:rPr lang="en-US" sz="2800" b="1" dirty="0"/>
              <a:t> e </a:t>
            </a:r>
            <a:r>
              <a:rPr lang="en-US" sz="2800" b="1" dirty="0" err="1"/>
              <a:t>linfatica</a:t>
            </a:r>
            <a:r>
              <a:rPr lang="en-US" sz="2800" b="1" dirty="0"/>
              <a:t> a </a:t>
            </a:r>
            <a:r>
              <a:rPr lang="en-US" sz="2800" b="1" dirty="0" err="1"/>
              <a:t>livello</a:t>
            </a:r>
            <a:r>
              <a:rPr lang="en-US" sz="2800" b="1" dirty="0"/>
              <a:t> </a:t>
            </a:r>
            <a:r>
              <a:rPr lang="en-US" sz="2800" b="1" dirty="0" err="1"/>
              <a:t>osseo</a:t>
            </a:r>
            <a:r>
              <a:rPr lang="en-US" sz="2800" b="1" dirty="0"/>
              <a:t>, </a:t>
            </a:r>
            <a:r>
              <a:rPr lang="en-US" sz="2800" b="1" dirty="0" err="1"/>
              <a:t>epatico</a:t>
            </a:r>
            <a:r>
              <a:rPr lang="en-US" sz="2800" b="1" dirty="0"/>
              <a:t>, </a:t>
            </a:r>
            <a:r>
              <a:rPr lang="en-US" sz="2800" b="1" dirty="0" err="1"/>
              <a:t>polmonare</a:t>
            </a:r>
            <a:endParaRPr lang="en-US" sz="2800" b="1" dirty="0"/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 err="1"/>
              <a:t>Nella</a:t>
            </a:r>
            <a:r>
              <a:rPr lang="en-US" sz="2800" b="1" dirty="0"/>
              <a:t> </a:t>
            </a:r>
            <a:r>
              <a:rPr lang="en-US" sz="2800" b="1" dirty="0" err="1"/>
              <a:t>malattia</a:t>
            </a:r>
            <a:r>
              <a:rPr lang="en-US" sz="2800" b="1" dirty="0"/>
              <a:t> </a:t>
            </a:r>
            <a:r>
              <a:rPr lang="en-US" sz="2800" b="1" dirty="0" err="1"/>
              <a:t>disseminata</a:t>
            </a:r>
            <a:r>
              <a:rPr lang="en-US" sz="2800" b="1" dirty="0"/>
              <a:t>, </a:t>
            </a:r>
            <a:r>
              <a:rPr lang="en-US" sz="2800" b="1" dirty="0" err="1"/>
              <a:t>oltre</a:t>
            </a:r>
            <a:r>
              <a:rPr lang="en-US" sz="2800" b="1" dirty="0"/>
              <a:t> </a:t>
            </a:r>
            <a:r>
              <a:rPr lang="en-US" sz="2800" b="1" dirty="0" err="1"/>
              <a:t>ai</a:t>
            </a:r>
            <a:r>
              <a:rPr lang="en-US" sz="2800" b="1" dirty="0"/>
              <a:t> </a:t>
            </a:r>
            <a:r>
              <a:rPr lang="en-US" sz="2800" b="1" dirty="0" err="1"/>
              <a:t>sintomi</a:t>
            </a:r>
            <a:r>
              <a:rPr lang="en-US" sz="2800" b="1" dirty="0"/>
              <a:t> </a:t>
            </a:r>
            <a:r>
              <a:rPr lang="en-US" sz="2800" b="1" dirty="0" err="1"/>
              <a:t>urinari</a:t>
            </a:r>
            <a:r>
              <a:rPr lang="en-US" sz="2800" b="1" dirty="0"/>
              <a:t>, </a:t>
            </a:r>
            <a:r>
              <a:rPr lang="en-US" sz="2800" b="1" dirty="0" err="1"/>
              <a:t>possono</a:t>
            </a:r>
            <a:r>
              <a:rPr lang="en-US" sz="2800" b="1" dirty="0"/>
              <a:t> </a:t>
            </a:r>
            <a:r>
              <a:rPr lang="en-US" sz="2800" b="1" dirty="0" err="1"/>
              <a:t>coesistere</a:t>
            </a:r>
            <a:r>
              <a:rPr lang="en-US" sz="2800" b="1" dirty="0"/>
              <a:t> </a:t>
            </a:r>
            <a:r>
              <a:rPr lang="en-US" sz="2800" b="1" dirty="0" err="1"/>
              <a:t>anche</a:t>
            </a:r>
            <a:r>
              <a:rPr lang="en-US" sz="2800" b="1" dirty="0"/>
              <a:t> </a:t>
            </a:r>
            <a:r>
              <a:rPr lang="en-US" sz="2800" b="1" dirty="0" err="1"/>
              <a:t>stanchezza</a:t>
            </a:r>
            <a:r>
              <a:rPr lang="en-US" sz="2800" b="1" dirty="0"/>
              <a:t> </a:t>
            </a:r>
            <a:r>
              <a:rPr lang="en-US" sz="2800" b="1" dirty="0" err="1"/>
              <a:t>fisica</a:t>
            </a:r>
            <a:r>
              <a:rPr lang="en-US" sz="2800" b="1" dirty="0"/>
              <a:t>, </a:t>
            </a:r>
            <a:r>
              <a:rPr lang="en-US" sz="2800" b="1" dirty="0" err="1"/>
              <a:t>dolore</a:t>
            </a:r>
            <a:r>
              <a:rPr lang="en-US" sz="2800" b="1" dirty="0"/>
              <a:t> </a:t>
            </a:r>
            <a:r>
              <a:rPr lang="en-US" sz="2800" b="1" dirty="0" err="1"/>
              <a:t>osseo</a:t>
            </a:r>
            <a:r>
              <a:rPr lang="en-US" sz="2800" b="1" dirty="0"/>
              <a:t>, </a:t>
            </a:r>
            <a:r>
              <a:rPr lang="en-US" sz="2800" b="1" dirty="0" err="1"/>
              <a:t>malessere</a:t>
            </a:r>
            <a:r>
              <a:rPr lang="en-US" sz="2800" b="1" dirty="0"/>
              <a:t> </a:t>
            </a:r>
            <a:r>
              <a:rPr lang="en-US" sz="2800" b="1" dirty="0" err="1"/>
              <a:t>generale</a:t>
            </a:r>
            <a:r>
              <a:rPr lang="en-US" sz="2800" b="1" dirty="0"/>
              <a:t> e </a:t>
            </a:r>
            <a:r>
              <a:rPr lang="en-US" sz="2800" b="1" dirty="0" err="1"/>
              <a:t>calo</a:t>
            </a:r>
            <a:r>
              <a:rPr lang="en-US" sz="2800" b="1" dirty="0"/>
              <a:t> </a:t>
            </a:r>
            <a:r>
              <a:rPr lang="en-US" sz="2800" b="1" dirty="0" err="1"/>
              <a:t>ponderale</a:t>
            </a:r>
            <a:endParaRPr lang="en-US" sz="2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304800" y="0"/>
            <a:ext cx="952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400" b="1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QUADRO CLINICO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0" y="914400"/>
            <a:ext cx="10287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Nel </a:t>
            </a:r>
            <a:r>
              <a:rPr lang="it-IT" sz="32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55%</a:t>
            </a: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circa dei casi non esiste un quadro clinico peculiare della neoplasia prostatica ma segni e sintomi indistinguibili da quelli derivanti da un’uropatia ostruttiva bassa quasi sempre presente</a:t>
            </a:r>
          </a:p>
          <a:p>
            <a:pPr algn="just">
              <a:spcBef>
                <a:spcPct val="50000"/>
              </a:spcBef>
            </a:pPr>
            <a:r>
              <a:rPr lang="it-IT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La maggior parte dei soggetti affetti da carcinoma prostatico arriva alla diagnosi in modo occasionale:</a:t>
            </a:r>
            <a:r>
              <a:rPr lang="it-IT" sz="32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3200" b="1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Elevati valori del  PSA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3200" b="1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Esplorazione Rettale</a:t>
            </a:r>
            <a:r>
              <a:rPr lang="it-IT" sz="32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</a:t>
            </a:r>
            <a:r>
              <a:rPr lang="it-IT" sz="3200" b="1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effettuata per altra causa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3200" b="1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Riscontro incidentale di focolai di carcinoma nel materiale operatorio (TURP, adenomectomia T.V., etc.)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462980" y="1700808"/>
            <a:ext cx="8959924" cy="39703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i="1" dirty="0">
                <a:cs typeface="Times New Roman" charset="0"/>
              </a:rPr>
              <a:t> Sintomi derivanti da un’estensione locale della malattia </a:t>
            </a:r>
            <a:r>
              <a:rPr lang="it-IT" sz="3600" b="1" dirty="0">
                <a:cs typeface="Times New Roman" charset="0"/>
              </a:rPr>
              <a:t>(</a:t>
            </a:r>
            <a:r>
              <a:rPr lang="it-IT" sz="3600" b="1" i="1" dirty="0">
                <a:cs typeface="Times New Roman" charset="0"/>
              </a:rPr>
              <a:t>sintomi ostruttivi</a:t>
            </a:r>
            <a:r>
              <a:rPr lang="it-IT" sz="3600" b="1" dirty="0">
                <a:cs typeface="Times New Roman" charset="0"/>
              </a:rPr>
              <a:t>)</a:t>
            </a:r>
            <a:r>
              <a:rPr lang="it-IT" sz="3600" b="1" i="1" dirty="0"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i="1" dirty="0">
                <a:cs typeface="Times New Roman" charset="0"/>
              </a:rPr>
              <a:t> Sintomi secondari ad estensione loco - regionale</a:t>
            </a:r>
            <a:r>
              <a:rPr lang="it-IT" sz="3600" b="1" dirty="0">
                <a:cs typeface="Times New Roman" charset="0"/>
              </a:rPr>
              <a:t> </a:t>
            </a:r>
            <a:r>
              <a:rPr lang="it-IT" sz="3600" b="1" i="1" dirty="0">
                <a:cs typeface="Times New Roman" charset="0"/>
              </a:rPr>
              <a:t>della malattia</a:t>
            </a:r>
            <a:r>
              <a:rPr lang="it-IT" sz="3600" b="1" dirty="0"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i="1" dirty="0">
                <a:cs typeface="Times New Roman" charset="0"/>
              </a:rPr>
              <a:t> Sintomi secondari a </a:t>
            </a:r>
            <a:r>
              <a:rPr lang="it-IT" sz="3600" b="1" i="1" dirty="0" err="1">
                <a:cs typeface="Times New Roman" charset="0"/>
              </a:rPr>
              <a:t>metastatizzazione</a:t>
            </a:r>
            <a:r>
              <a:rPr lang="it-IT" sz="3600" b="1" dirty="0">
                <a:cs typeface="Times New Roman" charset="0"/>
              </a:rPr>
              <a:t> (</a:t>
            </a:r>
            <a:r>
              <a:rPr lang="it-IT" sz="3600" b="1" i="1" dirty="0">
                <a:cs typeface="Times New Roman" charset="0"/>
              </a:rPr>
              <a:t>sintomi sistemici</a:t>
            </a:r>
            <a:r>
              <a:rPr lang="it-IT" sz="3600" b="1" dirty="0">
                <a:cs typeface="Times New Roman" charset="0"/>
              </a:rPr>
              <a:t>)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304800" y="228600"/>
            <a:ext cx="9525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800" b="1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QUADRO CLINICO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533400" y="0"/>
            <a:ext cx="952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DIAGNOSI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679004" y="764704"/>
            <a:ext cx="8671892" cy="6001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/>
              <a:t> ANAMNESI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/>
              <a:t> ESPLORAZIONE RETTALE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/>
              <a:t> DOSAGGIO DEL PSA (totale, libero, </a:t>
            </a:r>
            <a:r>
              <a:rPr lang="it-IT" sz="3200" b="1" dirty="0" err="1"/>
              <a:t>ratio</a:t>
            </a:r>
            <a:r>
              <a:rPr lang="it-IT" sz="3200" b="1" dirty="0"/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/>
              <a:t> ECOGRAFIA (</a:t>
            </a:r>
            <a:r>
              <a:rPr lang="it-IT" sz="3200" b="1" dirty="0" err="1"/>
              <a:t>sovrapubica</a:t>
            </a:r>
            <a:r>
              <a:rPr lang="it-IT" sz="3200" b="1" dirty="0"/>
              <a:t> e </a:t>
            </a:r>
            <a:r>
              <a:rPr lang="it-IT" sz="3200" b="1" dirty="0" err="1"/>
              <a:t>transrettale</a:t>
            </a:r>
            <a:r>
              <a:rPr lang="it-IT" sz="3200" b="1" dirty="0"/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/>
              <a:t> T.C. ADDOME E PELVI / RMN ADDOME E PELVI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/>
              <a:t> RMN PROSTATICA CON BOBINA ENDORETTALE (</a:t>
            </a:r>
            <a:r>
              <a:rPr lang="it-IT" sz="3200" b="1" dirty="0" err="1"/>
              <a:t>Endocoil</a:t>
            </a:r>
            <a:r>
              <a:rPr lang="it-IT" sz="3200" b="1" dirty="0"/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/>
              <a:t> SCINTIGRAFIA OSSEA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0" y="0"/>
            <a:ext cx="1028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5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ESPLORAZIONE RETTALE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1273175"/>
            <a:ext cx="102870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TONO SFINTERE ANALE</a:t>
            </a:r>
          </a:p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VOLUME</a:t>
            </a:r>
          </a:p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LIMITI</a:t>
            </a:r>
          </a:p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SIMMETRIA</a:t>
            </a:r>
          </a:p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CONSISTENZA</a:t>
            </a:r>
          </a:p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DOLORABILITA’</a:t>
            </a:r>
          </a:p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SCORREVOLEZZA DELLA MUCOSA</a:t>
            </a: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838200" y="1828800"/>
            <a:ext cx="1143000" cy="3200400"/>
          </a:xfrm>
          <a:prstGeom prst="curvedRightArrow">
            <a:avLst>
              <a:gd name="adj1" fmla="val 56000"/>
              <a:gd name="adj2" fmla="val 112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8610600" y="1981200"/>
            <a:ext cx="1066800" cy="3124200"/>
          </a:xfrm>
          <a:prstGeom prst="curvedLeftArrow">
            <a:avLst>
              <a:gd name="adj1" fmla="val 58571"/>
              <a:gd name="adj2" fmla="val 11714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A:\ecokp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828800"/>
            <a:ext cx="3419475" cy="4114800"/>
          </a:xfrm>
          <a:prstGeom prst="rect">
            <a:avLst/>
          </a:prstGeom>
          <a:noFill/>
        </p:spPr>
      </p:pic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533400" y="228600"/>
            <a:ext cx="944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rgbClr val="28EF1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ECOGRAFIA PROSTATICA TRANSRETTALE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25660" y="476672"/>
            <a:ext cx="10058400" cy="59400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dirty="0">
                <a:solidFill>
                  <a:schemeClr val="folHlink"/>
                </a:solidFill>
                <a:cs typeface="Times New Roman" charset="0"/>
              </a:rPr>
              <a:t>Antigene Prostatico Specifico (PSA)</a:t>
            </a:r>
            <a:r>
              <a:rPr lang="it-IT" b="1" dirty="0">
                <a:cs typeface="Times New Roman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it-IT" sz="2400" b="1" dirty="0" err="1">
                <a:cs typeface="Times New Roman" charset="0"/>
              </a:rPr>
              <a:t>Glicoproteina</a:t>
            </a:r>
            <a:r>
              <a:rPr lang="it-IT" sz="2400" b="1" dirty="0">
                <a:cs typeface="Times New Roman" charset="0"/>
              </a:rPr>
              <a:t> prodotta esclusivamente dalle cellule epiteliali degli acini e dotti della ghiandola prostatica (organo-specifica)</a:t>
            </a:r>
          </a:p>
          <a:p>
            <a:pPr algn="just">
              <a:spcBef>
                <a:spcPct val="50000"/>
              </a:spcBef>
            </a:pPr>
            <a:r>
              <a:rPr lang="it-IT" sz="24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Funzione primaria: favorire la liquefazione del liquido seminale</a:t>
            </a:r>
            <a:endParaRPr lang="it-IT" sz="2400" b="1" dirty="0">
              <a:solidFill>
                <a:srgbClr val="99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Times New Roman" charset="0"/>
            </a:endParaRPr>
          </a:p>
          <a:p>
            <a:pPr algn="just">
              <a:spcBef>
                <a:spcPct val="50000"/>
              </a:spcBef>
            </a:pPr>
            <a:r>
              <a:rPr lang="it-IT" sz="2400" b="1" dirty="0">
                <a:cs typeface="Times New Roman" charset="0"/>
              </a:rPr>
              <a:t>Valori normali: 0,01 - 4,00 ng/ml (il verificarsi di un eventi, traumatici, infiammatori o degenerativi può tuttavia causarne l’incremento</a:t>
            </a:r>
            <a:endParaRPr lang="it-IT" sz="2400" b="1" dirty="0">
              <a:latin typeface="Courier New" pitchFamily="49" charset="0"/>
              <a:cs typeface="Times New Roman" charset="0"/>
            </a:endParaRPr>
          </a:p>
          <a:p>
            <a:pPr algn="just">
              <a:spcBef>
                <a:spcPct val="50000"/>
              </a:spcBef>
            </a:pPr>
            <a:r>
              <a:rPr lang="it-IT" sz="24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Valori di PSA compresi tra 4 e 10 ng/ml sono da considerare a rischio per presenza di carcinoma (25% di probabilità)</a:t>
            </a:r>
          </a:p>
          <a:p>
            <a:pPr algn="just">
              <a:spcBef>
                <a:spcPct val="50000"/>
              </a:spcBef>
            </a:pPr>
            <a:r>
              <a:rPr lang="it-IT" sz="2400" b="1" dirty="0">
                <a:cs typeface="Times New Roman" charset="0"/>
              </a:rPr>
              <a:t>Per valori compresi tra 10 e 20 ng/ml la probabilità di carcinoma sale intorno al 50-60% sino a raggiungere un dato di certezza per valori superiori a 20 ng/ml (in assenza di altre cause rilevabili di incremento)</a:t>
            </a:r>
            <a:r>
              <a:rPr lang="it-IT" b="1" dirty="0">
                <a:cs typeface="Times New Roman" charset="0"/>
              </a:rPr>
              <a:t>  </a:t>
            </a:r>
            <a:endParaRPr lang="it-IT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432048" y="908720"/>
            <a:ext cx="9463980" cy="54784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400" b="1" i="1" dirty="0" err="1">
                <a:solidFill>
                  <a:schemeClr val="tx2"/>
                </a:solidFill>
                <a:cs typeface="Times New Roman" charset="0"/>
              </a:rPr>
              <a:t>Agobiopsia</a:t>
            </a:r>
            <a:r>
              <a:rPr lang="it-IT" sz="4400" b="1" i="1" dirty="0">
                <a:solidFill>
                  <a:schemeClr val="tx2"/>
                </a:solidFill>
                <a:cs typeface="Times New Roman" charset="0"/>
              </a:rPr>
              <a:t> </a:t>
            </a:r>
            <a:r>
              <a:rPr lang="it-IT" sz="4400" b="1" i="1" dirty="0" err="1">
                <a:solidFill>
                  <a:schemeClr val="tx2"/>
                </a:solidFill>
                <a:cs typeface="Times New Roman" charset="0"/>
              </a:rPr>
              <a:t>Ecoguidata</a:t>
            </a:r>
            <a:endParaRPr lang="it-IT" sz="4400" b="1" dirty="0">
              <a:solidFill>
                <a:schemeClr val="tx2"/>
              </a:solidFill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dirty="0">
                <a:cs typeface="Times New Roman" charset="0"/>
              </a:rPr>
              <a:t> Diagnosi di certezza (</a:t>
            </a:r>
            <a:r>
              <a:rPr lang="it-IT" sz="3600" b="1" dirty="0" err="1">
                <a:cs typeface="Times New Roman" charset="0"/>
              </a:rPr>
              <a:t>istotipo</a:t>
            </a:r>
            <a:r>
              <a:rPr lang="it-IT" sz="3600" b="1" dirty="0">
                <a:cs typeface="Times New Roman" charset="0"/>
              </a:rPr>
              <a:t> e </a:t>
            </a:r>
            <a:r>
              <a:rPr lang="it-IT" sz="3600" b="1" dirty="0" err="1">
                <a:cs typeface="Times New Roman" charset="0"/>
              </a:rPr>
              <a:t>grading</a:t>
            </a:r>
            <a:r>
              <a:rPr lang="it-IT" sz="3600" b="1" dirty="0">
                <a:cs typeface="Times New Roman" charset="0"/>
              </a:rPr>
              <a:t> )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it-IT" sz="3600" b="1" dirty="0">
                <a:cs typeface="Times New Roman" charset="0"/>
              </a:rPr>
              <a:t> Via di accesso </a:t>
            </a:r>
            <a:r>
              <a:rPr lang="it-IT" sz="3600" b="1" dirty="0" err="1">
                <a:cs typeface="Times New Roman" charset="0"/>
              </a:rPr>
              <a:t>transperineale</a:t>
            </a:r>
            <a:r>
              <a:rPr lang="it-IT" sz="3600" b="1" dirty="0">
                <a:cs typeface="Times New Roman" charset="0"/>
              </a:rPr>
              <a:t> o </a:t>
            </a:r>
            <a:r>
              <a:rPr lang="it-IT" sz="3600" b="1" dirty="0" err="1">
                <a:cs typeface="Times New Roman" charset="0"/>
              </a:rPr>
              <a:t>transrettale</a:t>
            </a:r>
            <a:r>
              <a:rPr lang="it-IT" sz="3600" b="1" dirty="0">
                <a:cs typeface="Times New Roman" charset="0"/>
              </a:rPr>
              <a:t> con </a:t>
            </a:r>
            <a:r>
              <a:rPr lang="it-IT" sz="3600" b="1" dirty="0" err="1">
                <a:cs typeface="Times New Roman" charset="0"/>
              </a:rPr>
              <a:t>Tru-Cut</a:t>
            </a:r>
            <a:r>
              <a:rPr lang="it-IT" sz="3600" b="1" dirty="0">
                <a:cs typeface="Times New Roman" charset="0"/>
              </a:rPr>
              <a:t> montati su meccanismi a scatto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it-IT" sz="3600" b="1" dirty="0">
                <a:cs typeface="Times New Roman" charset="0"/>
              </a:rPr>
              <a:t> Prelievi unici o multipli nella sede di eventuali aree dubbie oppure </a:t>
            </a:r>
            <a:r>
              <a:rPr lang="it-IT" sz="3600" b="1" i="1" dirty="0">
                <a:cs typeface="Times New Roman" charset="0"/>
              </a:rPr>
              <a:t>tecnica</a:t>
            </a:r>
            <a:r>
              <a:rPr lang="it-IT" sz="3600" b="1" dirty="0">
                <a:cs typeface="Times New Roman" charset="0"/>
              </a:rPr>
              <a:t> </a:t>
            </a:r>
            <a:r>
              <a:rPr lang="it-IT" sz="3600" b="1" i="1" dirty="0">
                <a:cs typeface="Times New Roman" charset="0"/>
              </a:rPr>
              <a:t>a sestanti</a:t>
            </a:r>
            <a:endParaRPr lang="it-IT" sz="3600" b="1" dirty="0">
              <a:cs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066800" y="0"/>
            <a:ext cx="83153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EPIDEMIOLOGIA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039044" y="980728"/>
            <a:ext cx="8383860" cy="56323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0975" indent="-180975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4000" b="1" dirty="0"/>
              <a:t> 90% dei </a:t>
            </a:r>
            <a:r>
              <a:rPr lang="it-IT" sz="4000" b="1" dirty="0" err="1"/>
              <a:t>pz</a:t>
            </a:r>
            <a:r>
              <a:rPr lang="it-IT" sz="4000" b="1" dirty="0"/>
              <a:t>. al di sopra degli 80 </a:t>
            </a:r>
            <a:r>
              <a:rPr lang="it-IT" sz="4000" b="1" dirty="0" err="1"/>
              <a:t>aa</a:t>
            </a:r>
            <a:r>
              <a:rPr lang="it-IT" sz="4000" b="1" dirty="0"/>
              <a:t>. è portatore di ipertrofia microscopica</a:t>
            </a:r>
          </a:p>
          <a:p>
            <a:pPr marL="180975" indent="-180975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4000" b="1" dirty="0">
                <a:cs typeface="Times New Roman" charset="0"/>
              </a:rPr>
              <a:t> I </a:t>
            </a:r>
            <a:r>
              <a:rPr lang="en-GB" sz="4000" b="1" dirty="0" err="1">
                <a:cs typeface="Times New Roman" charset="0"/>
              </a:rPr>
              <a:t>sintomi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di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prostatismo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si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manifestano</a:t>
            </a:r>
            <a:r>
              <a:rPr lang="en-GB" sz="4000" b="1" dirty="0">
                <a:cs typeface="Times New Roman" charset="0"/>
              </a:rPr>
              <a:t> in </a:t>
            </a:r>
            <a:r>
              <a:rPr lang="en-GB" sz="4000" b="1" dirty="0" err="1">
                <a:cs typeface="Times New Roman" charset="0"/>
              </a:rPr>
              <a:t>percentuali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variabili</a:t>
            </a:r>
            <a:r>
              <a:rPr lang="en-GB" sz="4000" b="1" dirty="0">
                <a:cs typeface="Times New Roman" charset="0"/>
              </a:rPr>
              <a:t>, per </a:t>
            </a:r>
            <a:r>
              <a:rPr lang="en-GB" sz="4000" b="1" dirty="0" err="1">
                <a:cs typeface="Times New Roman" charset="0"/>
              </a:rPr>
              <a:t>fasce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di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età</a:t>
            </a:r>
            <a:endParaRPr lang="en-GB" sz="4000" b="1" dirty="0">
              <a:cs typeface="Times New Roman" charset="0"/>
            </a:endParaRPr>
          </a:p>
          <a:p>
            <a:pPr marL="180975" indent="-180975">
              <a:spcBef>
                <a:spcPct val="50000"/>
              </a:spcBef>
              <a:buFont typeface="Arial" pitchFamily="34" charset="0"/>
              <a:buChar char="•"/>
            </a:pPr>
            <a:r>
              <a:rPr lang="en-GB" sz="4000" b="1" dirty="0">
                <a:cs typeface="Times New Roman" charset="0"/>
              </a:rPr>
              <a:t> Sino a circa </a:t>
            </a:r>
            <a:r>
              <a:rPr lang="en-GB" sz="4000" b="1" dirty="0" err="1">
                <a:cs typeface="Times New Roman" charset="0"/>
              </a:rPr>
              <a:t>il</a:t>
            </a:r>
            <a:r>
              <a:rPr lang="en-GB" sz="4000" b="1" dirty="0">
                <a:cs typeface="Times New Roman" charset="0"/>
              </a:rPr>
              <a:t> 25% </a:t>
            </a:r>
            <a:r>
              <a:rPr lang="en-GB" sz="4000" b="1" dirty="0" err="1">
                <a:cs typeface="Times New Roman" charset="0"/>
              </a:rPr>
              <a:t>dei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pazienti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portatori</a:t>
            </a:r>
            <a:r>
              <a:rPr lang="en-GB" sz="4000" b="1" dirty="0">
                <a:cs typeface="Times New Roman" charset="0"/>
              </a:rPr>
              <a:t> </a:t>
            </a:r>
            <a:r>
              <a:rPr lang="en-GB" sz="4000" b="1" dirty="0" err="1">
                <a:cs typeface="Times New Roman" charset="0"/>
              </a:rPr>
              <a:t>di</a:t>
            </a:r>
            <a:r>
              <a:rPr lang="en-GB" sz="4000" b="1" dirty="0">
                <a:cs typeface="Times New Roman" charset="0"/>
              </a:rPr>
              <a:t> IPB </a:t>
            </a:r>
            <a:r>
              <a:rPr lang="en-GB" sz="4000" b="1" dirty="0" err="1">
                <a:cs typeface="Times New Roman" charset="0"/>
              </a:rPr>
              <a:t>macroscopica</a:t>
            </a:r>
            <a:r>
              <a:rPr lang="en-GB" sz="4000" b="1" dirty="0">
                <a:cs typeface="Times New Roman" charset="0"/>
              </a:rPr>
              <a:t> </a:t>
            </a:r>
            <a:endParaRPr lang="it-IT" sz="4000" b="1" dirty="0">
              <a:cs typeface="Times New Roman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62980" y="836712"/>
            <a:ext cx="9217024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Indagini Radiologiche Convenzionali</a:t>
            </a:r>
            <a:r>
              <a:rPr lang="it-IT" sz="1800" dirty="0">
                <a:cs typeface="Times New Roman" charset="0"/>
              </a:rPr>
              <a:t>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2400" b="1" dirty="0">
                <a:solidFill>
                  <a:schemeClr val="tx2"/>
                </a:solidFill>
                <a:cs typeface="Times New Roman" charset="0"/>
              </a:rPr>
              <a:t> </a:t>
            </a:r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Tomografia Computerizzata (TC): </a:t>
            </a:r>
            <a:r>
              <a:rPr lang="it-IT" sz="2400" dirty="0">
                <a:cs typeface="Times New Roman" charset="0"/>
              </a:rPr>
              <a:t>inutile ai fini diagnostici, almeno fino a casi conclamati; utile per la valutazione dell’impegno </a:t>
            </a:r>
            <a:r>
              <a:rPr lang="it-IT" sz="2400" dirty="0" err="1">
                <a:cs typeface="Times New Roman" charset="0"/>
              </a:rPr>
              <a:t>linfonodale</a:t>
            </a:r>
            <a:r>
              <a:rPr lang="it-IT" sz="2400" dirty="0">
                <a:cs typeface="Times New Roman" charset="0"/>
              </a:rPr>
              <a:t> (pelvico e </a:t>
            </a:r>
            <a:r>
              <a:rPr lang="it-IT" sz="2400" dirty="0" err="1">
                <a:cs typeface="Times New Roman" charset="0"/>
              </a:rPr>
              <a:t>paraaortico</a:t>
            </a:r>
            <a:r>
              <a:rPr lang="it-IT" sz="2400" dirty="0">
                <a:cs typeface="Times New Roman" charset="0"/>
              </a:rPr>
              <a:t>)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2400" b="1" dirty="0">
                <a:solidFill>
                  <a:schemeClr val="tx2"/>
                </a:solidFill>
                <a:cs typeface="Times New Roman" charset="0"/>
              </a:rPr>
              <a:t> </a:t>
            </a:r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RMN:</a:t>
            </a:r>
            <a:r>
              <a:rPr lang="it-IT" sz="2400" dirty="0">
                <a:cs typeface="Times New Roman" charset="0"/>
              </a:rPr>
              <a:t> informazioni inferiori all’ecografia e alla TC.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RMN con bobina di </a:t>
            </a:r>
            <a:r>
              <a:rPr lang="it-IT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endorettale</a:t>
            </a:r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:</a:t>
            </a:r>
            <a:r>
              <a:rPr lang="it-IT" sz="2400" dirty="0">
                <a:cs typeface="Times New Roman" charset="0"/>
              </a:rPr>
              <a:t> fornisce informazioni superiori a quelle delle altre metodiche di diagnostica per immagini (accuratezza diagnostica 70-90%)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2400" b="1" dirty="0">
                <a:solidFill>
                  <a:schemeClr val="tx2"/>
                </a:solidFill>
                <a:cs typeface="Times New Roman" charset="0"/>
              </a:rPr>
              <a:t> </a:t>
            </a:r>
            <a:r>
              <a:rPr lang="it-IT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Scintigrafla</a:t>
            </a:r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Ossea: </a:t>
            </a:r>
            <a:r>
              <a:rPr lang="it-IT" sz="2400" dirty="0">
                <a:cs typeface="Times New Roman" charset="0"/>
              </a:rPr>
              <a:t>indispensabile per la </a:t>
            </a:r>
            <a:r>
              <a:rPr lang="it-IT" sz="2400" dirty="0" err="1">
                <a:cs typeface="Times New Roman" charset="0"/>
              </a:rPr>
              <a:t>stadiazione</a:t>
            </a:r>
            <a:r>
              <a:rPr lang="it-IT" sz="2400" dirty="0">
                <a:cs typeface="Times New Roman" charset="0"/>
              </a:rPr>
              <a:t> del carcinoma prostatico data la frequenza con cui questo metastatizza a livello osseo (tecnezio99m)</a:t>
            </a:r>
            <a:endParaRPr lang="it-IT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02940" y="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TERAPIA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79004" y="1196752"/>
            <a:ext cx="8959924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it-IT" sz="4000" b="1" dirty="0"/>
              <a:t>LA SCELTA DELLA TERAPIA E’ </a:t>
            </a:r>
            <a:endParaRPr lang="it-IT" sz="4000" b="1" dirty="0" smtClean="0"/>
          </a:p>
          <a:p>
            <a:pPr marL="457200" indent="-457200">
              <a:spcBef>
                <a:spcPct val="50000"/>
              </a:spcBef>
            </a:pPr>
            <a:r>
              <a:rPr lang="it-IT" sz="4000" b="1" dirty="0" smtClean="0"/>
              <a:t>STRETTAMENTE </a:t>
            </a:r>
            <a:r>
              <a:rPr lang="it-IT" sz="4000" b="1" dirty="0"/>
              <a:t>DIPENDENTE DA:</a:t>
            </a:r>
            <a:endParaRPr lang="it-IT" sz="4000" b="1" dirty="0">
              <a:solidFill>
                <a:srgbClr val="FF33CC"/>
              </a:solidFill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4000" b="1" dirty="0">
                <a:solidFill>
                  <a:srgbClr val="FF33CC"/>
                </a:solidFill>
              </a:rPr>
              <a:t>STADIO CLINICO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4000" b="1" dirty="0">
                <a:solidFill>
                  <a:srgbClr val="FF33CC"/>
                </a:solidFill>
              </a:rPr>
              <a:t>ETA’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4000" b="1" dirty="0">
                <a:solidFill>
                  <a:srgbClr val="FF33CC"/>
                </a:solidFill>
              </a:rPr>
              <a:t>CONDIZIONI FISICHE DEL PAZIENTE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0" y="0"/>
            <a:ext cx="10287000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TERAPIA ORMONALE</a:t>
            </a:r>
          </a:p>
          <a:p>
            <a:pPr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ESTROGENI</a:t>
            </a:r>
          </a:p>
          <a:p>
            <a:pPr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INIBITORI 5-ALFA REDUTTASI</a:t>
            </a:r>
          </a:p>
          <a:p>
            <a:pPr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ANTIANDROGENI STEROIDEI</a:t>
            </a:r>
          </a:p>
          <a:p>
            <a:pPr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ANTIANDROGENI NON STEROIDEI “PURI”</a:t>
            </a:r>
          </a:p>
          <a:p>
            <a:pPr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ANALOGHI LH-RH</a:t>
            </a: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4114800" y="4114800"/>
            <a:ext cx="9906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5334000" y="37338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CASTRAZIONE FARMACOLOGICA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0" y="5410200"/>
            <a:ext cx="975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ANALOGHI + ANTIANDROGENI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228600" y="6278563"/>
            <a:ext cx="9067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BLOCCO ANDROGENICO COMPLETO (BAC)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5410200" y="3657600"/>
            <a:ext cx="3657600" cy="10668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81929" name="AutoShape 9"/>
          <p:cNvSpPr>
            <a:spLocks noChangeArrowheads="1"/>
          </p:cNvSpPr>
          <p:nvPr/>
        </p:nvSpPr>
        <p:spPr bwMode="auto">
          <a:xfrm>
            <a:off x="9067800" y="5486400"/>
            <a:ext cx="990600" cy="1143000"/>
          </a:xfrm>
          <a:prstGeom prst="curvedLeftArrow">
            <a:avLst>
              <a:gd name="adj1" fmla="val 23077"/>
              <a:gd name="adj2" fmla="val 4615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0" y="5257800"/>
            <a:ext cx="10287000" cy="1600200"/>
          </a:xfrm>
          <a:prstGeom prst="rect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0" y="0"/>
            <a:ext cx="1028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TERAPIA CHIRURGICA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0" y="2667000"/>
            <a:ext cx="1028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PROSTATECTOMIA RADICALE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0" y="4267200"/>
            <a:ext cx="10287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i="1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RADIOTERAPIA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RADIOTERAPIA ESTERNA CONFORMAZIONALE</a:t>
            </a:r>
          </a:p>
        </p:txBody>
      </p:sp>
      <p:sp>
        <p:nvSpPr>
          <p:cNvPr id="83974" name="AutoShape 6"/>
          <p:cNvSpPr>
            <a:spLocks noChangeArrowheads="1"/>
          </p:cNvSpPr>
          <p:nvPr/>
        </p:nvSpPr>
        <p:spPr bwMode="auto">
          <a:xfrm rot="5400000">
            <a:off x="4267200" y="914400"/>
            <a:ext cx="1676400" cy="1219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1143000" y="2438400"/>
            <a:ext cx="8077200" cy="1143000"/>
          </a:xfrm>
          <a:prstGeom prst="ellips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A:\rossi anton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900" y="6858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026"/>
          <p:cNvSpPr txBox="1">
            <a:spLocks noChangeArrowheads="1"/>
          </p:cNvSpPr>
          <p:nvPr/>
        </p:nvSpPr>
        <p:spPr bwMode="auto">
          <a:xfrm>
            <a:off x="685800" y="228600"/>
            <a:ext cx="8829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Eziopatogenesi Multifattoriale</a:t>
            </a:r>
          </a:p>
        </p:txBody>
      </p:sp>
      <p:sp>
        <p:nvSpPr>
          <p:cNvPr id="67587" name="Text Box 1027"/>
          <p:cNvSpPr txBox="1">
            <a:spLocks noChangeArrowheads="1"/>
          </p:cNvSpPr>
          <p:nvPr/>
        </p:nvSpPr>
        <p:spPr bwMode="auto">
          <a:xfrm>
            <a:off x="288032" y="1157288"/>
            <a:ext cx="9680004" cy="53245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/>
              <a:t>LA CRESCITA PROSTATICA E’ REGOLATA DA NUMEROSI E COMPLESSI MECCANISMI TRA LORO INTERAGENTI 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200" b="1" dirty="0"/>
              <a:t> </a:t>
            </a:r>
            <a:r>
              <a:rPr lang="it-IT" sz="2800" b="1" dirty="0"/>
              <a:t>FATTORI ENDOCRINI (Testosterone, Estrogeni, etc.)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 b="1" dirty="0"/>
              <a:t> FATTORI NEUROENDOCRINI (5HT, </a:t>
            </a:r>
            <a:r>
              <a:rPr lang="it-IT" sz="2800" b="1" dirty="0" err="1"/>
              <a:t>Ach</a:t>
            </a:r>
            <a:r>
              <a:rPr lang="it-IT" sz="2800" b="1" dirty="0"/>
              <a:t>, NA)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 b="1" dirty="0"/>
              <a:t> FATTORI </a:t>
            </a:r>
            <a:r>
              <a:rPr lang="it-IT" sz="2800" b="1" dirty="0" err="1"/>
              <a:t>DI</a:t>
            </a:r>
            <a:r>
              <a:rPr lang="it-IT" sz="2800" b="1" dirty="0"/>
              <a:t> CRESCITA TISSUTALI (KGF, TGF alfa e beta, FGF, EGF, etc.)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 b="1" dirty="0"/>
              <a:t> MATRICE EXTRACELLULARE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 b="1" dirty="0"/>
              <a:t> FATTORI MODULANTI L’APOPTOSI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-228600" y="0"/>
            <a:ext cx="1051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FISIOPATOLOGIA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751012" y="1196752"/>
            <a:ext cx="8928992" cy="47028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sz="2800" b="1" dirty="0">
                <a:solidFill>
                  <a:schemeClr val="tx2"/>
                </a:solidFill>
              </a:rPr>
              <a:t>PRINCIPALI FATTORI </a:t>
            </a:r>
            <a:r>
              <a:rPr lang="it-IT" sz="2800" b="1" dirty="0" err="1">
                <a:solidFill>
                  <a:schemeClr val="tx2"/>
                </a:solidFill>
              </a:rPr>
              <a:t>DI</a:t>
            </a:r>
            <a:r>
              <a:rPr lang="it-IT" sz="2800" b="1" dirty="0">
                <a:solidFill>
                  <a:schemeClr val="tx2"/>
                </a:solidFill>
              </a:rPr>
              <a:t> OSTRUZIONE LEGATI ALL’IPB: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it-IT" sz="2800" b="1" dirty="0"/>
              <a:t> Allungamento e scoliosi uretrale per aumento volumetrico irregolare della ghiandola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it-IT" sz="2800" b="1" dirty="0"/>
              <a:t> Aumento di volume e presenza di una capsula prostatica relativamente poco estensibile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it-IT" sz="2800" b="1" dirty="0"/>
              <a:t> Terzo lobo con ostruzione di tipo valvolare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it-IT" sz="2800" b="1" dirty="0"/>
              <a:t> Rigidità del tessuto </a:t>
            </a:r>
            <a:r>
              <a:rPr lang="it-IT" sz="2800" b="1" dirty="0" err="1"/>
              <a:t>periuretrale</a:t>
            </a:r>
            <a:r>
              <a:rPr lang="it-IT" sz="2800" b="1" dirty="0"/>
              <a:t> per prevalenza della componente </a:t>
            </a:r>
            <a:r>
              <a:rPr lang="it-IT" sz="2800" b="1" dirty="0" err="1"/>
              <a:t>stromale</a:t>
            </a:r>
            <a:r>
              <a:rPr lang="it-IT" sz="2800" b="1" dirty="0"/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it-IT" sz="2800" b="1" dirty="0"/>
              <a:t> </a:t>
            </a:r>
            <a:r>
              <a:rPr lang="it-IT" sz="2800" b="1" dirty="0" err="1"/>
              <a:t>Ipertono</a:t>
            </a:r>
            <a:r>
              <a:rPr lang="it-IT" sz="2800" b="1" dirty="0"/>
              <a:t> della muscolatura liscia </a:t>
            </a:r>
            <a:r>
              <a:rPr lang="it-IT" sz="2800" b="1" dirty="0" err="1"/>
              <a:t>periuretrale</a:t>
            </a:r>
            <a:endParaRPr lang="it-IT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C:\Documenti\b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5638800" cy="5791200"/>
          </a:xfrm>
          <a:prstGeom prst="rect">
            <a:avLst/>
          </a:prstGeom>
          <a:noFill/>
        </p:spPr>
      </p:pic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3505200" y="4724400"/>
            <a:ext cx="1981200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4191000" y="2667000"/>
            <a:ext cx="30480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 flipV="1">
            <a:off x="4038600" y="533400"/>
            <a:ext cx="2819400" cy="838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 flipH="1">
            <a:off x="1600200" y="3124200"/>
            <a:ext cx="533400" cy="3276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>
            <a:off x="2286000" y="4495800"/>
            <a:ext cx="3200400" cy="1981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4648200" y="6278563"/>
            <a:ext cx="335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URETRA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228600" y="6278563"/>
            <a:ext cx="335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SINFISI PUBE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6553200" y="2286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VESCICA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6934200" y="23622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ADENOMA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0" y="0"/>
            <a:ext cx="1051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 b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FISIOPATOLOGIA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0" y="838200"/>
            <a:ext cx="10287000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COMPENSO</a:t>
            </a:r>
            <a:endParaRPr lang="en-GB" sz="3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AUMENTO PRESSIONE ENDOLUMINALE IPERCINESIA</a:t>
            </a:r>
          </a:p>
          <a:p>
            <a:pPr>
              <a:spcBef>
                <a:spcPct val="50000"/>
              </a:spcBef>
            </a:pPr>
            <a:r>
              <a:rPr lang="en-GB" sz="3200" b="1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SCOMPENSO</a:t>
            </a:r>
            <a:endParaRPr lang="en-GB" sz="3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ULTERIORE AUMENTO DELLA PRESSIONE IPOCINESIA</a:t>
            </a:r>
          </a:p>
          <a:p>
            <a:pPr>
              <a:spcBef>
                <a:spcPct val="50000"/>
              </a:spcBef>
            </a:pPr>
            <a:r>
              <a:rPr lang="en-GB" sz="3200" b="1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DISTENSIONE</a:t>
            </a:r>
          </a:p>
          <a:p>
            <a:pPr>
              <a:spcBef>
                <a:spcPct val="50000"/>
              </a:spcBef>
            </a:pPr>
            <a:r>
              <a:rPr lang="en-GB" sz="32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RIDUZIONE DELLA PRESSIONE ENDOLUMINALE ACINESIA</a:t>
            </a:r>
          </a:p>
          <a:p>
            <a:pPr>
              <a:spcBef>
                <a:spcPct val="50000"/>
              </a:spcBef>
            </a:pPr>
            <a:endParaRPr lang="it-IT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0" y="0"/>
            <a:ext cx="1028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QUADRO CLINICO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90972" y="1124744"/>
            <a:ext cx="9505056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Sintomi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irritativi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: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pollachiuria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diurna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e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notturna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,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minzione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imperiosa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,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tenesmo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vescicale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(per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instabilità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detrusoriale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,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ridotta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capacità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del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serbatoio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vescicale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,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superinfezione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batterica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Sintomi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e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segni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di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tipo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ostruttivo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: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disuria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iniziale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e/o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totale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,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mitto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ipovalido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,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sgocciolamento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post-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minzionale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(per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ostacolo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al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deflusso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dell’urina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Sintomi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e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segni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legati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all'esaurimento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della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capacità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contrattile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del </a:t>
            </a:r>
            <a:r>
              <a:rPr lang="en-GB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detrusore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: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ritenzione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acuta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o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cronica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,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distensione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vescicale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,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iscuria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charset="0"/>
              </a:rPr>
              <a:t>paradossa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1371600" y="0"/>
            <a:ext cx="7162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DIAGNOSI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534988" y="1052736"/>
            <a:ext cx="9217024" cy="53553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ANAMNESI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ESPLORAZIONE RETTALE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UROFLUSSIMETRIA (od esame </a:t>
            </a:r>
            <a:r>
              <a:rPr 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urodinamico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ECOGRAFIA (addominale e </a:t>
            </a:r>
            <a:r>
              <a:rPr 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transrettale</a:t>
            </a: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DOSAGGIO DEL PSA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e">
  <a:themeElements>
    <a:clrScheme name="Rete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e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ete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te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te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te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te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te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Designs\Rete.pot</Template>
  <TotalTime>338</TotalTime>
  <Words>1141</Words>
  <Application>Microsoft Office PowerPoint</Application>
  <PresentationFormat>Diapositive 35 mm</PresentationFormat>
  <Paragraphs>159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Rete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*</dc:creator>
  <cp:lastModifiedBy>Diego</cp:lastModifiedBy>
  <cp:revision>31</cp:revision>
  <cp:lastPrinted>1601-01-01T00:00:00Z</cp:lastPrinted>
  <dcterms:created xsi:type="dcterms:W3CDTF">2001-02-13T14:16:43Z</dcterms:created>
  <dcterms:modified xsi:type="dcterms:W3CDTF">2015-02-12T15:18:06Z</dcterms:modified>
</cp:coreProperties>
</file>